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bold.fntdata"/><Relationship Id="rId6" Type="http://schemas.openxmlformats.org/officeDocument/2006/relationships/slide" Target="slides/slide1.xml"/><Relationship Id="rId18"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b7217e1b9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b7217e1b9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b7217e1b9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b7217e1b9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b7217e1b9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b7217e1b9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b7217e1b99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b7217e1b99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b7217e1b9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b7217e1b9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b7217e1b9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b7217e1b9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hyperlink" Target="https://github.com/sesna-tomy/scifor/tree/main/Final%20Project(2014%20-%20Sesna%20Tomy"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219200"/>
            <a:ext cx="8222100" cy="1533600"/>
          </a:xfrm>
          <a:prstGeom prst="rect">
            <a:avLst/>
          </a:prstGeom>
        </p:spPr>
        <p:txBody>
          <a:bodyPr anchorCtr="0" anchor="b" bIns="91425" lIns="91425" spcFirstLastPara="1" rIns="91425" wrap="square" tIns="91425">
            <a:noAutofit/>
          </a:bodyPr>
          <a:lstStyle/>
          <a:p>
            <a:pPr indent="0" lvl="0" marL="0" rtl="0" algn="l">
              <a:lnSpc>
                <a:spcPct val="122916"/>
              </a:lnSpc>
              <a:spcBef>
                <a:spcPts val="0"/>
              </a:spcBef>
              <a:spcAft>
                <a:spcPts val="0"/>
              </a:spcAft>
              <a:buNone/>
            </a:pPr>
            <a:r>
              <a:rPr b="1" lang="en" sz="3600" u="sng">
                <a:highlight>
                  <a:schemeClr val="dk1"/>
                </a:highlight>
                <a:latin typeface="Times New Roman"/>
                <a:ea typeface="Times New Roman"/>
                <a:cs typeface="Times New Roman"/>
                <a:sym typeface="Times New Roman"/>
              </a:rPr>
              <a:t>IMAGE CLASSIFICATION </a:t>
            </a:r>
            <a:r>
              <a:rPr lang="en" sz="3600" u="sng">
                <a:highlight>
                  <a:schemeClr val="dk1"/>
                </a:highlight>
                <a:latin typeface="Times New Roman"/>
                <a:ea typeface="Times New Roman"/>
                <a:cs typeface="Times New Roman"/>
                <a:sym typeface="Times New Roman"/>
              </a:rPr>
              <a:t>​</a:t>
            </a:r>
            <a:endParaRPr sz="3600" u="sng">
              <a:highlight>
                <a:schemeClr val="dk1"/>
              </a:highlight>
              <a:latin typeface="Times New Roman"/>
              <a:ea typeface="Times New Roman"/>
              <a:cs typeface="Times New Roman"/>
              <a:sym typeface="Times New Roman"/>
            </a:endParaRPr>
          </a:p>
          <a:p>
            <a:pPr indent="0" lvl="0" marL="0" rtl="0" algn="l">
              <a:spcBef>
                <a:spcPts val="0"/>
              </a:spcBef>
              <a:spcAft>
                <a:spcPts val="0"/>
              </a:spcAft>
              <a:buNone/>
            </a:pPr>
            <a:r>
              <a:rPr b="1" lang="en" sz="3600" u="sng">
                <a:highlight>
                  <a:schemeClr val="dk1"/>
                </a:highlight>
                <a:latin typeface="Times New Roman"/>
                <a:ea typeface="Times New Roman"/>
                <a:cs typeface="Times New Roman"/>
                <a:sym typeface="Times New Roman"/>
              </a:rPr>
              <a:t>USING DEEP CNN</a:t>
            </a:r>
            <a:endParaRPr u="sng">
              <a:highlight>
                <a:schemeClr val="dk1"/>
              </a:highlight>
            </a:endParaRPr>
          </a:p>
        </p:txBody>
      </p:sp>
      <p:sp>
        <p:nvSpPr>
          <p:cNvPr id="68" name="Google Shape;68;p13"/>
          <p:cNvSpPr txBox="1"/>
          <p:nvPr>
            <p:ph idx="1" type="subTitle"/>
          </p:nvPr>
        </p:nvSpPr>
        <p:spPr>
          <a:xfrm>
            <a:off x="481975" y="2804359"/>
            <a:ext cx="8222100" cy="174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BY : SESNA TOMY</a:t>
            </a:r>
            <a:endParaRPr u="sng">
              <a:latin typeface="Times New Roman"/>
              <a:ea typeface="Times New Roman"/>
              <a:cs typeface="Times New Roman"/>
              <a:sym typeface="Times New Roman"/>
            </a:endParaRPr>
          </a:p>
          <a:p>
            <a:pPr indent="0" lvl="0" marL="0" rtl="0" algn="l">
              <a:spcBef>
                <a:spcPts val="0"/>
              </a:spcBef>
              <a:spcAft>
                <a:spcPts val="0"/>
              </a:spcAft>
              <a:buNone/>
            </a:pPr>
            <a:r>
              <a:rPr lang="en" u="sng">
                <a:latin typeface="Times New Roman"/>
                <a:ea typeface="Times New Roman"/>
                <a:cs typeface="Times New Roman"/>
                <a:sym typeface="Times New Roman"/>
              </a:rPr>
              <a:t>ID : </a:t>
            </a:r>
            <a:r>
              <a:rPr b="1" lang="en" u="sng">
                <a:latin typeface="Times New Roman"/>
                <a:ea typeface="Times New Roman"/>
                <a:cs typeface="Times New Roman"/>
                <a:sym typeface="Times New Roman"/>
              </a:rPr>
              <a:t> </a:t>
            </a:r>
            <a:r>
              <a:rPr lang="en" u="sng">
                <a:latin typeface="Times New Roman"/>
                <a:ea typeface="Times New Roman"/>
                <a:cs typeface="Times New Roman"/>
                <a:sym typeface="Times New Roman"/>
              </a:rPr>
              <a:t>STB03-T0002</a:t>
            </a:r>
            <a:endParaRPr>
              <a:solidFill>
                <a:srgbClr val="37415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 u="sng">
                <a:highlight>
                  <a:schemeClr val="dk1"/>
                </a:highlight>
                <a:latin typeface="Times New Roman"/>
                <a:ea typeface="Times New Roman"/>
                <a:cs typeface="Times New Roman"/>
                <a:sym typeface="Times New Roman"/>
              </a:rPr>
              <a:t>GUIDED BY : Ms UROOJ KHAN</a:t>
            </a:r>
            <a:endParaRPr u="sng">
              <a:highlight>
                <a:schemeClr val="dk1"/>
              </a:highlight>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173550" y="425425"/>
            <a:ext cx="4474800" cy="5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u="sng">
                <a:latin typeface="Times New Roman"/>
                <a:ea typeface="Times New Roman"/>
                <a:cs typeface="Times New Roman"/>
                <a:sym typeface="Times New Roman"/>
              </a:rPr>
              <a:t>MODEL EVALUATION</a:t>
            </a:r>
            <a:endParaRPr sz="3200" u="sng">
              <a:latin typeface="Times New Roman"/>
              <a:ea typeface="Times New Roman"/>
              <a:cs typeface="Times New Roman"/>
              <a:sym typeface="Times New Roman"/>
            </a:endParaRPr>
          </a:p>
        </p:txBody>
      </p:sp>
      <p:sp>
        <p:nvSpPr>
          <p:cNvPr id="120" name="Google Shape;120;p22"/>
          <p:cNvSpPr txBox="1"/>
          <p:nvPr>
            <p:ph idx="1" type="subTitle"/>
          </p:nvPr>
        </p:nvSpPr>
        <p:spPr>
          <a:xfrm>
            <a:off x="280750" y="1242060"/>
            <a:ext cx="4045200" cy="2772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chemeClr val="dk2"/>
                </a:solidFill>
                <a:highlight>
                  <a:srgbClr val="F5F5F5"/>
                </a:highlight>
                <a:latin typeface="Times New Roman"/>
                <a:ea typeface="Times New Roman"/>
                <a:cs typeface="Times New Roman"/>
                <a:sym typeface="Times New Roman"/>
              </a:rPr>
              <a:t>The accuracy of the simple model was 0.71 . After Transfer Learning the accuracy increased to 0.80</a:t>
            </a:r>
            <a:endParaRPr sz="1400">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2"/>
                </a:solidFill>
                <a:highlight>
                  <a:srgbClr val="F5F5F5"/>
                </a:highlight>
                <a:latin typeface="Times New Roman"/>
                <a:ea typeface="Times New Roman"/>
                <a:cs typeface="Times New Roman"/>
                <a:sym typeface="Times New Roman"/>
              </a:rPr>
              <a:t>The classifier has trouble with 2 kinds of images. It has trouble with street and buildings. It can be understandable as  there are buildings in the street. It has also trouble with sea and glacier as well. However, it can detects forest very accurately! The accuracy of the model has improved after the transfer learning.​</a:t>
            </a:r>
            <a:endParaRPr sz="1400">
              <a:solidFill>
                <a:schemeClr val="dk2"/>
              </a:solidFill>
              <a:latin typeface="Times New Roman"/>
              <a:ea typeface="Times New Roman"/>
              <a:cs typeface="Times New Roman"/>
              <a:sym typeface="Times New Roman"/>
            </a:endParaRPr>
          </a:p>
        </p:txBody>
      </p:sp>
      <p:pic>
        <p:nvPicPr>
          <p:cNvPr id="121" name="Google Shape;121;p22"/>
          <p:cNvPicPr preferRelativeResize="0"/>
          <p:nvPr/>
        </p:nvPicPr>
        <p:blipFill rotWithShape="1">
          <a:blip r:embed="rId3">
            <a:alphaModFix/>
          </a:blip>
          <a:srcRect b="0" l="6163" r="6155" t="0"/>
          <a:stretch/>
        </p:blipFill>
        <p:spPr>
          <a:xfrm>
            <a:off x="5775950" y="304800"/>
            <a:ext cx="2529850" cy="2164050"/>
          </a:xfrm>
          <a:prstGeom prst="rect">
            <a:avLst/>
          </a:prstGeom>
          <a:noFill/>
          <a:ln>
            <a:noFill/>
          </a:ln>
        </p:spPr>
      </p:pic>
      <p:pic>
        <p:nvPicPr>
          <p:cNvPr id="122" name="Google Shape;122;p22"/>
          <p:cNvPicPr preferRelativeResize="0"/>
          <p:nvPr/>
        </p:nvPicPr>
        <p:blipFill rotWithShape="1">
          <a:blip r:embed="rId4">
            <a:alphaModFix/>
          </a:blip>
          <a:srcRect b="0" l="6163" r="6155" t="0"/>
          <a:stretch/>
        </p:blipFill>
        <p:spPr>
          <a:xfrm>
            <a:off x="5775950" y="2705125"/>
            <a:ext cx="2529850" cy="2164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CONCLUSION</a:t>
            </a:r>
            <a:endParaRPr u="sng">
              <a:latin typeface="Times New Roman"/>
              <a:ea typeface="Times New Roman"/>
              <a:cs typeface="Times New Roman"/>
              <a:sym typeface="Times New Roman"/>
            </a:endParaRPr>
          </a:p>
        </p:txBody>
      </p:sp>
      <p:sp>
        <p:nvSpPr>
          <p:cNvPr id="128" name="Google Shape;128;p2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400">
                <a:solidFill>
                  <a:schemeClr val="dk2"/>
                </a:solidFill>
                <a:highlight>
                  <a:srgbClr val="F5F5F5"/>
                </a:highlight>
                <a:latin typeface="Times New Roman"/>
                <a:ea typeface="Times New Roman"/>
                <a:cs typeface="Times New Roman"/>
                <a:sym typeface="Times New Roman"/>
              </a:rPr>
              <a:t>Our project successfully deployed a transfer learning approach, utilizing a pre-trained VGG16 convolutional neural network, to develop an image classification model. Trained on the diverse Intel Image Classification dataset, the model demonstrated high accuracy in categorizing images across six distinct categories. With applications spanning environmental monitoring, tourism recommendations, and disaster response, our work underscores the value of leveraging pre-trained models for efficiently addressing real-world challenges.</a:t>
            </a:r>
            <a:endParaRPr>
              <a:solidFill>
                <a:schemeClr val="dk2"/>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4"/>
          <p:cNvSpPr txBox="1"/>
          <p:nvPr>
            <p:ph type="title"/>
          </p:nvPr>
        </p:nvSpPr>
        <p:spPr>
          <a:xfrm>
            <a:off x="226078" y="1241725"/>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 You!</a:t>
            </a:r>
            <a:endParaRPr sz="3000"/>
          </a:p>
        </p:txBody>
      </p:sp>
      <p:sp>
        <p:nvSpPr>
          <p:cNvPr id="134" name="Google Shape;134;p24"/>
          <p:cNvSpPr txBox="1"/>
          <p:nvPr>
            <p:ph idx="1" type="body"/>
          </p:nvPr>
        </p:nvSpPr>
        <p:spPr>
          <a:xfrm>
            <a:off x="226075" y="2446025"/>
            <a:ext cx="2808000" cy="218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u="sng">
                <a:hlinkClick r:id="rId3"/>
              </a:rPr>
              <a:t>Github Link</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135" name="Google Shape;135;p24"/>
          <p:cNvPicPr preferRelativeResize="0"/>
          <p:nvPr/>
        </p:nvPicPr>
        <p:blipFill rotWithShape="1">
          <a:blip r:embed="rId4">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PROBLEM STATEMENT</a:t>
            </a:r>
            <a:endParaRPr u="sng">
              <a:latin typeface="Times New Roman"/>
              <a:ea typeface="Times New Roman"/>
              <a:cs typeface="Times New Roman"/>
              <a:sym typeface="Times New Roman"/>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chemeClr val="dk2"/>
                </a:solidFill>
                <a:highlight>
                  <a:srgbClr val="F5F5F5"/>
                </a:highlight>
                <a:latin typeface="Times New Roman"/>
                <a:ea typeface="Times New Roman"/>
                <a:cs typeface="Times New Roman"/>
                <a:sym typeface="Times New Roman"/>
              </a:rPr>
              <a:t>Develop a robust image classification model capable of accurately categorizing images into predefined classes based on visual content. Dataset containing images captured from a diverse set of scenes and environments, including natural landscapes and urban settings. ​</a:t>
            </a:r>
            <a:endParaRPr sz="1400">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2"/>
                </a:solidFill>
                <a:highlight>
                  <a:srgbClr val="F5F5F5"/>
                </a:highlight>
                <a:latin typeface="Times New Roman"/>
                <a:ea typeface="Times New Roman"/>
                <a:cs typeface="Times New Roman"/>
                <a:sym typeface="Times New Roman"/>
              </a:rPr>
              <a:t>The images are labeled with specific categories, representing different types of scenes or objects. Build and train a machine learning model to classify images into the correct category. The model should be able to generalize well to unseen data and perform efficiently across various environmental conditions. ​</a:t>
            </a:r>
            <a:endParaRPr sz="1400">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2"/>
                </a:solidFill>
                <a:highlight>
                  <a:srgbClr val="F5F5F5"/>
                </a:highlight>
                <a:latin typeface="Times New Roman"/>
                <a:ea typeface="Times New Roman"/>
                <a:cs typeface="Times New Roman"/>
                <a:sym typeface="Times New Roman"/>
              </a:rPr>
              <a:t>The dataset consists of a collection of images, each belonging to one of several predefined classes. These classes may include, but are not limited to, buildings, forests, mountains, seas, and streets.​</a:t>
            </a:r>
            <a:endParaRPr sz="1400">
              <a:solidFill>
                <a:schemeClr val="dk2"/>
              </a:solidFill>
              <a:highlight>
                <a:srgbClr val="F5F5F5"/>
              </a:highlight>
              <a:latin typeface="Times New Roman"/>
              <a:ea typeface="Times New Roman"/>
              <a:cs typeface="Times New Roman"/>
              <a:sym typeface="Times New Roman"/>
            </a:endParaRPr>
          </a:p>
          <a:p>
            <a:pPr indent="0" lvl="0" marL="0" rtl="0" algn="l">
              <a:spcBef>
                <a:spcPts val="0"/>
              </a:spcBef>
              <a:spcAft>
                <a:spcPts val="1600"/>
              </a:spcAft>
              <a:buNone/>
            </a:pPr>
            <a:r>
              <a:t/>
            </a:r>
            <a:endParaRPr sz="1400">
              <a:solidFill>
                <a:schemeClr val="dk2"/>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DATA PREPARATION </a:t>
            </a:r>
            <a:endParaRPr u="sng">
              <a:latin typeface="Times New Roman"/>
              <a:ea typeface="Times New Roman"/>
              <a:cs typeface="Times New Roman"/>
              <a:sym typeface="Times New Roman"/>
            </a:endParaRPr>
          </a:p>
        </p:txBody>
      </p:sp>
      <p:sp>
        <p:nvSpPr>
          <p:cNvPr id="80" name="Google Shape;80;p15"/>
          <p:cNvSpPr txBox="1"/>
          <p:nvPr>
            <p:ph idx="1" type="body"/>
          </p:nvPr>
        </p:nvSpPr>
        <p:spPr>
          <a:xfrm>
            <a:off x="319500" y="1941950"/>
            <a:ext cx="8222100" cy="31938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chemeClr val="dk2"/>
              </a:buClr>
              <a:buSzPts val="1400"/>
              <a:buFont typeface="Times New Roman"/>
              <a:buChar char="●"/>
            </a:pPr>
            <a:r>
              <a:rPr lang="en">
                <a:solidFill>
                  <a:schemeClr val="dk2"/>
                </a:solidFill>
                <a:highlight>
                  <a:srgbClr val="F5F5F5"/>
                </a:highlight>
                <a:latin typeface="Times New Roman"/>
                <a:ea typeface="Times New Roman"/>
                <a:cs typeface="Times New Roman"/>
                <a:sym typeface="Times New Roman"/>
              </a:rPr>
              <a:t>Used  load_data function for loading the images and corresponding labels from two directories (training and testing datasets).​ It iterates through each category (folder), reads each image, resizes it, and appends it to the images list along with its corresponding label in the labels list.​ The function returns a tuple containing the training and testing data, where each element is a tuple of images and labels.​</a:t>
            </a:r>
            <a:endParaRPr>
              <a:solidFill>
                <a:schemeClr val="dk2"/>
              </a:solidFill>
              <a:highlight>
                <a:srgbClr val="F5F5F5"/>
              </a:highlight>
              <a:latin typeface="Times New Roman"/>
              <a:ea typeface="Times New Roman"/>
              <a:cs typeface="Times New Roman"/>
              <a:sym typeface="Times New Roman"/>
            </a:endParaRPr>
          </a:p>
          <a:p>
            <a:pPr indent="-317500" lvl="0" marL="457200" rtl="0" algn="just">
              <a:spcBef>
                <a:spcPts val="0"/>
              </a:spcBef>
              <a:spcAft>
                <a:spcPts val="0"/>
              </a:spcAft>
              <a:buClr>
                <a:schemeClr val="dk2"/>
              </a:buClr>
              <a:buSzPts val="1400"/>
              <a:buFont typeface="Times New Roman"/>
              <a:buChar char="●"/>
            </a:pPr>
            <a:r>
              <a:rPr lang="en">
                <a:solidFill>
                  <a:schemeClr val="dk2"/>
                </a:solidFill>
                <a:highlight>
                  <a:srgbClr val="F5F5F5"/>
                </a:highlight>
                <a:latin typeface="Times New Roman"/>
                <a:ea typeface="Times New Roman"/>
                <a:cs typeface="Times New Roman"/>
                <a:sym typeface="Times New Roman"/>
              </a:rPr>
              <a:t>After loading the data, the training images and labels are shuffled. Shuffling is a common practice to ensure that the model does not learn patterns based on the order of the data.​</a:t>
            </a:r>
            <a:endParaRPr>
              <a:solidFill>
                <a:schemeClr val="dk2"/>
              </a:solidFill>
              <a:highlight>
                <a:srgbClr val="F5F5F5"/>
              </a:highlight>
              <a:latin typeface="Times New Roman"/>
              <a:ea typeface="Times New Roman"/>
              <a:cs typeface="Times New Roman"/>
              <a:sym typeface="Times New Roman"/>
            </a:endParaRPr>
          </a:p>
          <a:p>
            <a:pPr indent="-317500" lvl="0" marL="457200" rtl="0" algn="just">
              <a:spcBef>
                <a:spcPts val="0"/>
              </a:spcBef>
              <a:spcAft>
                <a:spcPts val="0"/>
              </a:spcAft>
              <a:buClr>
                <a:schemeClr val="dk2"/>
              </a:buClr>
              <a:buSzPts val="1400"/>
              <a:buFont typeface="Times New Roman"/>
              <a:buChar char="●"/>
            </a:pPr>
            <a:r>
              <a:rPr lang="en">
                <a:solidFill>
                  <a:schemeClr val="dk2"/>
                </a:solidFill>
                <a:highlight>
                  <a:srgbClr val="F5F5F5"/>
                </a:highlight>
                <a:latin typeface="Times New Roman"/>
                <a:ea typeface="Times New Roman"/>
                <a:cs typeface="Times New Roman"/>
                <a:sym typeface="Times New Roman"/>
              </a:rPr>
              <a:t>The pixel values of the images are normalized to a range between 0 and 1 by dividing them by 255.0. Normalization helps in training neural networks by ensuring that the input features are within a similar scale, which can improve convergence during training.​</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1600"/>
              </a:spcAft>
              <a:buNone/>
            </a:pPr>
            <a:r>
              <a:t/>
            </a:r>
            <a:endParaRPr sz="1600">
              <a:solidFill>
                <a:schemeClr val="dk2"/>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MODEL CREATION</a:t>
            </a:r>
            <a:endParaRPr u="sng">
              <a:latin typeface="Times New Roman"/>
              <a:ea typeface="Times New Roman"/>
              <a:cs typeface="Times New Roman"/>
              <a:sym typeface="Times New Roman"/>
            </a:endParaRPr>
          </a:p>
        </p:txBody>
      </p:sp>
      <p:sp>
        <p:nvSpPr>
          <p:cNvPr id="86" name="Google Shape;86;p16"/>
          <p:cNvSpPr txBox="1"/>
          <p:nvPr>
            <p:ph idx="1" type="body"/>
          </p:nvPr>
        </p:nvSpPr>
        <p:spPr>
          <a:xfrm>
            <a:off x="471900" y="1919075"/>
            <a:ext cx="8222100" cy="3156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Created a sequential model with the following layers:​</a:t>
            </a:r>
            <a:endParaRPr>
              <a:solidFill>
                <a:schemeClr val="dk2"/>
              </a:solidFill>
              <a:highlight>
                <a:srgbClr val="F5F5F5"/>
              </a:highlight>
              <a:latin typeface="Times New Roman"/>
              <a:ea typeface="Times New Roman"/>
              <a:cs typeface="Times New Roman"/>
              <a:sym typeface="Times New Roman"/>
            </a:endParaRPr>
          </a:p>
          <a:p>
            <a:pPr indent="-301625" lvl="0" marL="749300" rtl="0" algn="just">
              <a:spcBef>
                <a:spcPts val="0"/>
              </a:spcBef>
              <a:spcAft>
                <a:spcPts val="0"/>
              </a:spcAft>
              <a:buClr>
                <a:schemeClr val="dk2"/>
              </a:buClr>
              <a:buSzPts val="1150"/>
              <a:buFont typeface="Times New Roman"/>
              <a:buChar char="●"/>
            </a:pPr>
            <a:r>
              <a:rPr lang="en">
                <a:solidFill>
                  <a:schemeClr val="dk2"/>
                </a:solidFill>
                <a:highlight>
                  <a:srgbClr val="F5F5F5"/>
                </a:highlight>
                <a:latin typeface="Times New Roman"/>
                <a:ea typeface="Times New Roman"/>
                <a:cs typeface="Times New Roman"/>
                <a:sym typeface="Times New Roman"/>
              </a:rPr>
              <a:t>Two convolutional layers (Conv2D) with ReLU activation.​</a:t>
            </a:r>
            <a:endParaRPr>
              <a:solidFill>
                <a:schemeClr val="dk2"/>
              </a:solidFill>
              <a:highlight>
                <a:srgbClr val="F5F5F5"/>
              </a:highlight>
              <a:latin typeface="Times New Roman"/>
              <a:ea typeface="Times New Roman"/>
              <a:cs typeface="Times New Roman"/>
              <a:sym typeface="Times New Roman"/>
            </a:endParaRPr>
          </a:p>
          <a:p>
            <a:pPr indent="-301625" lvl="0" marL="749300" rtl="0" algn="just">
              <a:spcBef>
                <a:spcPts val="0"/>
              </a:spcBef>
              <a:spcAft>
                <a:spcPts val="0"/>
              </a:spcAft>
              <a:buClr>
                <a:schemeClr val="dk2"/>
              </a:buClr>
              <a:buSzPts val="1150"/>
              <a:buFont typeface="Times New Roman"/>
              <a:buChar char="●"/>
            </a:pPr>
            <a:r>
              <a:rPr lang="en">
                <a:solidFill>
                  <a:schemeClr val="dk2"/>
                </a:solidFill>
                <a:highlight>
                  <a:srgbClr val="F5F5F5"/>
                </a:highlight>
                <a:latin typeface="Times New Roman"/>
                <a:ea typeface="Times New Roman"/>
                <a:cs typeface="Times New Roman"/>
                <a:sym typeface="Times New Roman"/>
              </a:rPr>
              <a:t>Two max-pooling layers (MaxPooling2D) to down-sample the spatial dimensions.​</a:t>
            </a:r>
            <a:endParaRPr>
              <a:solidFill>
                <a:schemeClr val="dk2"/>
              </a:solidFill>
              <a:highlight>
                <a:srgbClr val="F5F5F5"/>
              </a:highlight>
              <a:latin typeface="Times New Roman"/>
              <a:ea typeface="Times New Roman"/>
              <a:cs typeface="Times New Roman"/>
              <a:sym typeface="Times New Roman"/>
            </a:endParaRPr>
          </a:p>
          <a:p>
            <a:pPr indent="-301625" lvl="0" marL="749300" rtl="0" algn="just">
              <a:spcBef>
                <a:spcPts val="0"/>
              </a:spcBef>
              <a:spcAft>
                <a:spcPts val="0"/>
              </a:spcAft>
              <a:buClr>
                <a:schemeClr val="dk2"/>
              </a:buClr>
              <a:buSzPts val="1150"/>
              <a:buFont typeface="Times New Roman"/>
              <a:buChar char="●"/>
            </a:pPr>
            <a:r>
              <a:rPr lang="en">
                <a:solidFill>
                  <a:schemeClr val="dk2"/>
                </a:solidFill>
                <a:highlight>
                  <a:srgbClr val="F5F5F5"/>
                </a:highlight>
                <a:latin typeface="Times New Roman"/>
                <a:ea typeface="Times New Roman"/>
                <a:cs typeface="Times New Roman"/>
                <a:sym typeface="Times New Roman"/>
              </a:rPr>
              <a:t>A flattening layer to convert the output to a 1D tensor.​</a:t>
            </a:r>
            <a:endParaRPr>
              <a:solidFill>
                <a:schemeClr val="dk2"/>
              </a:solidFill>
              <a:highlight>
                <a:srgbClr val="F5F5F5"/>
              </a:highlight>
              <a:latin typeface="Times New Roman"/>
              <a:ea typeface="Times New Roman"/>
              <a:cs typeface="Times New Roman"/>
              <a:sym typeface="Times New Roman"/>
            </a:endParaRPr>
          </a:p>
          <a:p>
            <a:pPr indent="-301625" lvl="0" marL="749300" rtl="0" algn="just">
              <a:spcBef>
                <a:spcPts val="0"/>
              </a:spcBef>
              <a:spcAft>
                <a:spcPts val="0"/>
              </a:spcAft>
              <a:buClr>
                <a:schemeClr val="dk2"/>
              </a:buClr>
              <a:buSzPts val="1150"/>
              <a:buFont typeface="Times New Roman"/>
              <a:buChar char="●"/>
            </a:pPr>
            <a:r>
              <a:rPr lang="en">
                <a:solidFill>
                  <a:schemeClr val="dk2"/>
                </a:solidFill>
                <a:highlight>
                  <a:srgbClr val="F5F5F5"/>
                </a:highlight>
                <a:latin typeface="Times New Roman"/>
                <a:ea typeface="Times New Roman"/>
                <a:cs typeface="Times New Roman"/>
                <a:sym typeface="Times New Roman"/>
              </a:rPr>
              <a:t>A dense layer with 128 neurons and ReLU activation.​</a:t>
            </a:r>
            <a:endParaRPr>
              <a:solidFill>
                <a:schemeClr val="dk2"/>
              </a:solidFill>
              <a:highlight>
                <a:srgbClr val="F5F5F5"/>
              </a:highlight>
              <a:latin typeface="Times New Roman"/>
              <a:ea typeface="Times New Roman"/>
              <a:cs typeface="Times New Roman"/>
              <a:sym typeface="Times New Roman"/>
            </a:endParaRPr>
          </a:p>
          <a:p>
            <a:pPr indent="-301625" lvl="0" marL="749300" rtl="0" algn="just">
              <a:spcBef>
                <a:spcPts val="0"/>
              </a:spcBef>
              <a:spcAft>
                <a:spcPts val="0"/>
              </a:spcAft>
              <a:buClr>
                <a:schemeClr val="dk2"/>
              </a:buClr>
              <a:buSzPts val="1150"/>
              <a:buFont typeface="Times New Roman"/>
              <a:buChar char="●"/>
            </a:pPr>
            <a:r>
              <a:rPr lang="en">
                <a:solidFill>
                  <a:schemeClr val="dk2"/>
                </a:solidFill>
                <a:highlight>
                  <a:srgbClr val="F5F5F5"/>
                </a:highlight>
                <a:latin typeface="Times New Roman"/>
                <a:ea typeface="Times New Roman"/>
                <a:cs typeface="Times New Roman"/>
                <a:sym typeface="Times New Roman"/>
              </a:rPr>
              <a:t>The output layer with 6 neurons (assuming you have 6 classes) and softmax activation for multi-class classification.​</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The model is compiled with the Adam optimizer, sparse categorical cross entropy loss (suitable for integer-encoded labels), and accuracy as the evaluation metric.​</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The fit method trains the model on the provided training data for a specified number of epochs (10). </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1600"/>
              </a:spcAft>
              <a:buNone/>
            </a:pPr>
            <a:r>
              <a:t/>
            </a:r>
            <a:endParaRPr>
              <a:solidFill>
                <a:schemeClr val="dk2"/>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UNDERSTANDING THE MODEL</a:t>
            </a:r>
            <a:endParaRPr u="sng">
              <a:latin typeface="Times New Roman"/>
              <a:ea typeface="Times New Roman"/>
              <a:cs typeface="Times New Roman"/>
              <a:sym typeface="Times New Roman"/>
            </a:endParaRPr>
          </a:p>
        </p:txBody>
      </p:sp>
      <p:sp>
        <p:nvSpPr>
          <p:cNvPr id="92" name="Google Shape;92;p17"/>
          <p:cNvSpPr txBox="1"/>
          <p:nvPr>
            <p:ph idx="1" type="body"/>
          </p:nvPr>
        </p:nvSpPr>
        <p:spPr>
          <a:xfrm>
            <a:off x="471900" y="1684025"/>
            <a:ext cx="8145900" cy="3101400"/>
          </a:xfrm>
          <a:prstGeom prst="rect">
            <a:avLst/>
          </a:prstGeom>
        </p:spPr>
        <p:txBody>
          <a:bodyPr anchorCtr="0" anchor="t" bIns="91425" lIns="91425" spcFirstLastPara="1" rIns="91425" wrap="square" tIns="91425">
            <a:noAutofit/>
          </a:bodyPr>
          <a:lstStyle/>
          <a:p>
            <a:pPr indent="-317500" lvl="0" marL="457200" rtl="0" algn="just">
              <a:spcBef>
                <a:spcPts val="1500"/>
              </a:spcBef>
              <a:spcAft>
                <a:spcPts val="0"/>
              </a:spcAft>
              <a:buClr>
                <a:srgbClr val="374151"/>
              </a:buClr>
              <a:buSzPts val="1400"/>
              <a:buFont typeface="Times New Roman"/>
              <a:buChar char="●"/>
            </a:pPr>
            <a:r>
              <a:rPr lang="en">
                <a:solidFill>
                  <a:srgbClr val="374151"/>
                </a:solidFill>
                <a:highlight>
                  <a:srgbClr val="FFFFFF"/>
                </a:highlight>
                <a:latin typeface="Times New Roman"/>
                <a:ea typeface="Times New Roman"/>
                <a:cs typeface="Times New Roman"/>
                <a:sym typeface="Times New Roman"/>
              </a:rPr>
              <a:t>Convolutional Layers: Each convolutional layer applies 32 separate filters to the input image. Each filter is a small matrix of size 3x3. These filters are responsible for detecting different features or patterns.The first convolutional layer extracts features from the input image, such as edges, textures, or shapes. The second convolutional layer further extracts features from the downsampled representation produced by the MaxPooling layer.</a:t>
            </a:r>
            <a:endParaRPr>
              <a:solidFill>
                <a:srgbClr val="374151"/>
              </a:solidFill>
              <a:highlight>
                <a:srgbClr val="FFFFFF"/>
              </a:highlight>
              <a:latin typeface="Times New Roman"/>
              <a:ea typeface="Times New Roman"/>
              <a:cs typeface="Times New Roman"/>
              <a:sym typeface="Times New Roman"/>
            </a:endParaRPr>
          </a:p>
          <a:p>
            <a:pPr indent="-317500" lvl="0" marL="457200" rtl="0" algn="just">
              <a:spcBef>
                <a:spcPts val="0"/>
              </a:spcBef>
              <a:spcAft>
                <a:spcPts val="0"/>
              </a:spcAft>
              <a:buClr>
                <a:srgbClr val="374151"/>
              </a:buClr>
              <a:buSzPts val="1400"/>
              <a:buFont typeface="Times New Roman"/>
              <a:buChar char="●"/>
            </a:pPr>
            <a:r>
              <a:rPr lang="en">
                <a:solidFill>
                  <a:srgbClr val="374151"/>
                </a:solidFill>
                <a:highlight>
                  <a:srgbClr val="FFFFFF"/>
                </a:highlight>
                <a:latin typeface="Times New Roman"/>
                <a:ea typeface="Times New Roman"/>
                <a:cs typeface="Times New Roman"/>
                <a:sym typeface="Times New Roman"/>
              </a:rPr>
              <a:t>Activation Function: Rectified Linear Unit (ReLU) activation function is applied element-wise to the output tensor. The ReLU activation function introduces non-linearity to the model by setting all negative values to zero and leaving positive values unchanged. This helps the model learn complex patterns and relationships in the data.</a:t>
            </a:r>
            <a:endParaRPr>
              <a:solidFill>
                <a:srgbClr val="374151"/>
              </a:solidFill>
              <a:highlight>
                <a:srgbClr val="FFFFFF"/>
              </a:highlight>
              <a:latin typeface="Times New Roman"/>
              <a:ea typeface="Times New Roman"/>
              <a:cs typeface="Times New Roman"/>
              <a:sym typeface="Times New Roman"/>
            </a:endParaRPr>
          </a:p>
          <a:p>
            <a:pPr indent="0" lvl="0" marL="0" rtl="0" algn="l">
              <a:spcBef>
                <a:spcPts val="1500"/>
              </a:spcBef>
              <a:spcAft>
                <a:spcPts val="0"/>
              </a:spcAft>
              <a:buNone/>
            </a:pPr>
            <a:r>
              <a:t/>
            </a:r>
            <a:endParaRPr>
              <a:solidFill>
                <a:srgbClr val="374151"/>
              </a:solidFill>
              <a:highlight>
                <a:srgbClr val="FFFFFF"/>
              </a:highlight>
              <a:latin typeface="Times New Roman"/>
              <a:ea typeface="Times New Roman"/>
              <a:cs typeface="Times New Roman"/>
              <a:sym typeface="Times New Roman"/>
            </a:endParaRPr>
          </a:p>
          <a:p>
            <a:pPr indent="0" lvl="0" marL="0" rtl="0" algn="l">
              <a:spcBef>
                <a:spcPts val="1500"/>
              </a:spcBef>
              <a:spcAft>
                <a:spcPts val="1500"/>
              </a:spcAft>
              <a:buNone/>
            </a:pPr>
            <a:r>
              <a:t/>
            </a:r>
            <a:endParaRPr>
              <a:solidFill>
                <a:srgbClr val="37415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idx="4294967295"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UNDERSTANDING THE MODEL</a:t>
            </a:r>
            <a:endParaRPr u="sng">
              <a:latin typeface="Times New Roman"/>
              <a:ea typeface="Times New Roman"/>
              <a:cs typeface="Times New Roman"/>
              <a:sym typeface="Times New Roman"/>
            </a:endParaRPr>
          </a:p>
        </p:txBody>
      </p:sp>
      <p:sp>
        <p:nvSpPr>
          <p:cNvPr id="98" name="Google Shape;98;p18"/>
          <p:cNvSpPr txBox="1"/>
          <p:nvPr>
            <p:ph idx="4294967295" type="body"/>
          </p:nvPr>
        </p:nvSpPr>
        <p:spPr>
          <a:xfrm>
            <a:off x="471900" y="738725"/>
            <a:ext cx="8222100" cy="38790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chemeClr val="dk2"/>
              </a:buClr>
              <a:buSzPts val="1400"/>
              <a:buFont typeface="Times New Roman"/>
              <a:buChar char="●"/>
            </a:pPr>
            <a:r>
              <a:rPr lang="en" sz="1400">
                <a:solidFill>
                  <a:schemeClr val="dk2"/>
                </a:solidFill>
                <a:highlight>
                  <a:srgbClr val="FFFFFF"/>
                </a:highlight>
                <a:latin typeface="Times New Roman"/>
                <a:ea typeface="Times New Roman"/>
                <a:cs typeface="Times New Roman"/>
                <a:sym typeface="Times New Roman"/>
              </a:rPr>
              <a:t>MaxPooling2D Layer: This layer performs max pooling operation for spatial data reduction by taking the maximum value over the window defined by pool_size (2,2) for each dimension along the features axis.</a:t>
            </a:r>
            <a:endParaRPr sz="1400">
              <a:solidFill>
                <a:schemeClr val="dk2"/>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2"/>
                </a:solidFill>
                <a:highlight>
                  <a:srgbClr val="FFFFFF"/>
                </a:highlight>
                <a:latin typeface="Times New Roman"/>
                <a:ea typeface="Times New Roman"/>
                <a:cs typeface="Times New Roman"/>
                <a:sym typeface="Times New Roman"/>
              </a:rPr>
              <a:t>          This </a:t>
            </a:r>
            <a:r>
              <a:rPr lang="en" sz="1400">
                <a:solidFill>
                  <a:schemeClr val="dk2"/>
                </a:solidFill>
                <a:highlight>
                  <a:srgbClr val="FFFFFF"/>
                </a:highlight>
                <a:latin typeface="Times New Roman"/>
                <a:ea typeface="Times New Roman"/>
                <a:cs typeface="Times New Roman"/>
                <a:sym typeface="Times New Roman"/>
              </a:rPr>
              <a:t>helps</a:t>
            </a:r>
            <a:r>
              <a:rPr lang="en" sz="1400">
                <a:solidFill>
                  <a:schemeClr val="dk2"/>
                </a:solidFill>
                <a:highlight>
                  <a:srgbClr val="FFFFFF"/>
                </a:highlight>
                <a:latin typeface="Times New Roman"/>
                <a:ea typeface="Times New Roman"/>
                <a:cs typeface="Times New Roman"/>
                <a:sym typeface="Times New Roman"/>
              </a:rPr>
              <a:t> to reduces spatial dimensions, decrease computational complexity and control overfitting.</a:t>
            </a:r>
            <a:endParaRPr sz="1400">
              <a:solidFill>
                <a:schemeClr val="dk2"/>
              </a:solidFill>
              <a:highlight>
                <a:srgbClr val="FFFFFF"/>
              </a:highlight>
              <a:latin typeface="Times New Roman"/>
              <a:ea typeface="Times New Roman"/>
              <a:cs typeface="Times New Roman"/>
              <a:sym typeface="Times New Roman"/>
            </a:endParaRPr>
          </a:p>
          <a:p>
            <a:pPr indent="-317500" lvl="0" marL="457200" rtl="0" algn="just">
              <a:spcBef>
                <a:spcPts val="1500"/>
              </a:spcBef>
              <a:spcAft>
                <a:spcPts val="0"/>
              </a:spcAft>
              <a:buClr>
                <a:schemeClr val="dk2"/>
              </a:buClr>
              <a:buSzPts val="1400"/>
              <a:buFont typeface="Times New Roman"/>
              <a:buChar char="●"/>
            </a:pPr>
            <a:r>
              <a:rPr lang="en" sz="1400">
                <a:solidFill>
                  <a:schemeClr val="dk2"/>
                </a:solidFill>
                <a:highlight>
                  <a:srgbClr val="FFFFFF"/>
                </a:highlight>
                <a:latin typeface="Times New Roman"/>
                <a:ea typeface="Times New Roman"/>
                <a:cs typeface="Times New Roman"/>
                <a:sym typeface="Times New Roman"/>
              </a:rPr>
              <a:t>Flatten Layer: Reshapes the output from the preceding convolutional and pooling layers into a one-dimensional array, preparing the data for the fully connected layers.</a:t>
            </a:r>
            <a:endParaRPr sz="1400">
              <a:solidFill>
                <a:schemeClr val="dk2"/>
              </a:solidFill>
              <a:highlight>
                <a:srgbClr val="FFFFFF"/>
              </a:highlight>
              <a:latin typeface="Times New Roman"/>
              <a:ea typeface="Times New Roman"/>
              <a:cs typeface="Times New Roman"/>
              <a:sym typeface="Times New Roman"/>
            </a:endParaRPr>
          </a:p>
          <a:p>
            <a:pPr indent="-317500" lvl="0" marL="457200" rtl="0" algn="just">
              <a:spcBef>
                <a:spcPts val="0"/>
              </a:spcBef>
              <a:spcAft>
                <a:spcPts val="0"/>
              </a:spcAft>
              <a:buClr>
                <a:schemeClr val="dk2"/>
              </a:buClr>
              <a:buSzPts val="1400"/>
              <a:buFont typeface="Times New Roman"/>
              <a:buChar char="●"/>
            </a:pPr>
            <a:r>
              <a:rPr lang="en" sz="1400">
                <a:solidFill>
                  <a:schemeClr val="dk2"/>
                </a:solidFill>
                <a:highlight>
                  <a:srgbClr val="FFFFFF"/>
                </a:highlight>
                <a:latin typeface="Times New Roman"/>
                <a:ea typeface="Times New Roman"/>
                <a:cs typeface="Times New Roman"/>
                <a:sym typeface="Times New Roman"/>
              </a:rPr>
              <a:t>Dense Layer (with ReLU activation): This is a fully connected layer with 128 neurons and ReLU activation function. Perform matrix multiplication on the input data from the Flatten layer, transforming the data into a representation that can be used for classification tasks while introducing non-linearity to the model.</a:t>
            </a:r>
            <a:endParaRPr sz="1400">
              <a:solidFill>
                <a:schemeClr val="dk2"/>
              </a:solidFill>
              <a:highlight>
                <a:srgbClr val="FFFFFF"/>
              </a:highlight>
              <a:latin typeface="Times New Roman"/>
              <a:ea typeface="Times New Roman"/>
              <a:cs typeface="Times New Roman"/>
              <a:sym typeface="Times New Roman"/>
            </a:endParaRPr>
          </a:p>
          <a:p>
            <a:pPr indent="-317500" lvl="0" marL="457200" rtl="0" algn="just">
              <a:spcBef>
                <a:spcPts val="0"/>
              </a:spcBef>
              <a:spcAft>
                <a:spcPts val="0"/>
              </a:spcAft>
              <a:buClr>
                <a:schemeClr val="dk2"/>
              </a:buClr>
              <a:buSzPts val="1400"/>
              <a:buFont typeface="Times New Roman"/>
              <a:buChar char="●"/>
            </a:pPr>
            <a:r>
              <a:rPr lang="en" sz="1400">
                <a:solidFill>
                  <a:schemeClr val="dk2"/>
                </a:solidFill>
                <a:highlight>
                  <a:srgbClr val="FFFFFF"/>
                </a:highlight>
                <a:latin typeface="Times New Roman"/>
                <a:ea typeface="Times New Roman"/>
                <a:cs typeface="Times New Roman"/>
                <a:sym typeface="Times New Roman"/>
              </a:rPr>
              <a:t>Dense Layer (with Softmax activation):This is the output layer with 6 neurons (assuming a classification task with 6 classes) and a softmax activation function. Computes the probabilities for each class and normalizes them, providing the final output probabilities for classification.</a:t>
            </a:r>
            <a:endParaRPr sz="1400">
              <a:solidFill>
                <a:schemeClr val="dk2"/>
              </a:solidFill>
              <a:highlight>
                <a:srgbClr val="FFFFFF"/>
              </a:highlight>
              <a:latin typeface="Times New Roman"/>
              <a:ea typeface="Times New Roman"/>
              <a:cs typeface="Times New Roman"/>
              <a:sym typeface="Times New Roman"/>
            </a:endParaRPr>
          </a:p>
          <a:p>
            <a:pPr indent="0" lvl="0" marL="0" rtl="0" algn="l">
              <a:spcBef>
                <a:spcPts val="1500"/>
              </a:spcBef>
              <a:spcAft>
                <a:spcPts val="0"/>
              </a:spcAft>
              <a:buNone/>
            </a:pPr>
            <a:r>
              <a:t/>
            </a:r>
            <a:endParaRPr sz="1400">
              <a:solidFill>
                <a:srgbClr val="374151"/>
              </a:solidFill>
              <a:highlight>
                <a:srgbClr val="FFFFFF"/>
              </a:highlight>
              <a:latin typeface="Times New Roman"/>
              <a:ea typeface="Times New Roman"/>
              <a:cs typeface="Times New Roman"/>
              <a:sym typeface="Times New Roman"/>
            </a:endParaRPr>
          </a:p>
          <a:p>
            <a:pPr indent="0" lvl="0" marL="0" rtl="0" algn="l">
              <a:spcBef>
                <a:spcPts val="1500"/>
              </a:spcBef>
              <a:spcAft>
                <a:spcPts val="0"/>
              </a:spcAft>
              <a:buNone/>
            </a:pPr>
            <a:r>
              <a:t/>
            </a:r>
            <a:endParaRPr sz="1050">
              <a:solidFill>
                <a:srgbClr val="000000"/>
              </a:solidFill>
              <a:highlight>
                <a:srgbClr val="FFFFFF"/>
              </a:highlight>
            </a:endParaRPr>
          </a:p>
          <a:p>
            <a:pPr indent="0" lvl="0" marL="0" rtl="0" algn="l">
              <a:spcBef>
                <a:spcPts val="1500"/>
              </a:spcBef>
              <a:spcAft>
                <a:spcPts val="0"/>
              </a:spcAft>
              <a:buNone/>
            </a:pPr>
            <a:r>
              <a:t/>
            </a:r>
            <a:endParaRPr sz="1400">
              <a:solidFill>
                <a:srgbClr val="374151"/>
              </a:solidFill>
              <a:highlight>
                <a:srgbClr val="FFFFFF"/>
              </a:highlight>
              <a:latin typeface="Times New Roman"/>
              <a:ea typeface="Times New Roman"/>
              <a:cs typeface="Times New Roman"/>
              <a:sym typeface="Times New Roman"/>
            </a:endParaRPr>
          </a:p>
          <a:p>
            <a:pPr indent="0" lvl="0" marL="0" rtl="0" algn="l">
              <a:spcBef>
                <a:spcPts val="1500"/>
              </a:spcBef>
              <a:spcAft>
                <a:spcPts val="1600"/>
              </a:spcAft>
              <a:buNone/>
            </a:pPr>
            <a:r>
              <a:t/>
            </a:r>
            <a:endParaRPr>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nvSpPr>
        <p:spPr>
          <a:xfrm>
            <a:off x="510550" y="723900"/>
            <a:ext cx="7940100" cy="3741300"/>
          </a:xfrm>
          <a:prstGeom prst="rect">
            <a:avLst/>
          </a:prstGeom>
          <a:noFill/>
          <a:ln>
            <a:noFill/>
          </a:ln>
        </p:spPr>
        <p:txBody>
          <a:bodyPr anchorCtr="0" anchor="t" bIns="91425" lIns="91425" spcFirstLastPara="1" rIns="91425" wrap="square" tIns="91425">
            <a:noAutofit/>
          </a:bodyPr>
          <a:lstStyle/>
          <a:p>
            <a:pPr indent="-317500" lvl="0" marL="457200" rtl="0" algn="just">
              <a:lnSpc>
                <a:spcPct val="115000"/>
              </a:lnSpc>
              <a:spcBef>
                <a:spcPts val="1500"/>
              </a:spcBef>
              <a:spcAft>
                <a:spcPts val="0"/>
              </a:spcAft>
              <a:buSzPts val="1400"/>
              <a:buFont typeface="Times New Roman"/>
              <a:buChar char="●"/>
            </a:pPr>
            <a:r>
              <a:rPr lang="en">
                <a:solidFill>
                  <a:schemeClr val="dk2"/>
                </a:solidFill>
                <a:highlight>
                  <a:srgbClr val="FFFFFF"/>
                </a:highlight>
                <a:latin typeface="Times New Roman"/>
                <a:ea typeface="Times New Roman"/>
                <a:cs typeface="Times New Roman"/>
                <a:sym typeface="Times New Roman"/>
              </a:rPr>
              <a:t>Softmax Function: </a:t>
            </a:r>
            <a:r>
              <a:rPr lang="en">
                <a:solidFill>
                  <a:srgbClr val="374151"/>
                </a:solidFill>
                <a:highlight>
                  <a:srgbClr val="FFFFFF"/>
                </a:highlight>
                <a:latin typeface="Times New Roman"/>
                <a:ea typeface="Times New Roman"/>
                <a:cs typeface="Times New Roman"/>
                <a:sym typeface="Times New Roman"/>
              </a:rPr>
              <a:t>The softmax function transforms each element of the input vector into a value between 0 and 1, representing the probability of the class. Additionally, the softmax function ensures that the sum of all output probabilities is equal to 1, making it suitable for modeling categorical distributions.</a:t>
            </a:r>
            <a:endParaRPr>
              <a:solidFill>
                <a:schemeClr val="dk2"/>
              </a:solidFill>
              <a:highlight>
                <a:srgbClr val="FFFFFF"/>
              </a:highlight>
              <a:latin typeface="Times New Roman"/>
              <a:ea typeface="Times New Roman"/>
              <a:cs typeface="Times New Roman"/>
              <a:sym typeface="Times New Roman"/>
            </a:endParaRPr>
          </a:p>
          <a:p>
            <a:pPr indent="-317500" lvl="0" marL="457200" rtl="0" algn="just">
              <a:spcBef>
                <a:spcPts val="0"/>
              </a:spcBef>
              <a:spcAft>
                <a:spcPts val="0"/>
              </a:spcAft>
              <a:buClr>
                <a:schemeClr val="dk2"/>
              </a:buClr>
              <a:buSzPts val="1400"/>
              <a:buFont typeface="Times New Roman"/>
              <a:buChar char="●"/>
            </a:pPr>
            <a:r>
              <a:rPr lang="en">
                <a:solidFill>
                  <a:schemeClr val="dk2"/>
                </a:solidFill>
                <a:highlight>
                  <a:srgbClr val="FFFFFF"/>
                </a:highlight>
                <a:latin typeface="Times New Roman"/>
                <a:ea typeface="Times New Roman"/>
                <a:cs typeface="Times New Roman"/>
                <a:sym typeface="Times New Roman"/>
              </a:rPr>
              <a:t>Adam Optimizer : The Adam optimizer is </a:t>
            </a:r>
            <a:r>
              <a:rPr lang="en">
                <a:solidFill>
                  <a:schemeClr val="dk2"/>
                </a:solidFill>
                <a:latin typeface="Times New Roman"/>
                <a:ea typeface="Times New Roman"/>
                <a:cs typeface="Times New Roman"/>
                <a:sym typeface="Times New Roman"/>
              </a:rPr>
              <a:t>an iterative optimization algorithm used to minimize the loss function during the training of neural networks</a:t>
            </a:r>
            <a:endParaRPr>
              <a:solidFill>
                <a:schemeClr val="dk2"/>
              </a:solidFill>
              <a:latin typeface="Times New Roman"/>
              <a:ea typeface="Times New Roman"/>
              <a:cs typeface="Times New Roman"/>
              <a:sym typeface="Times New Roman"/>
            </a:endParaRPr>
          </a:p>
          <a:p>
            <a:pPr indent="0" lvl="0" marL="0" rtl="0" algn="just">
              <a:spcBef>
                <a:spcPts val="0"/>
              </a:spcBef>
              <a:spcAft>
                <a:spcPts val="0"/>
              </a:spcAft>
              <a:buNone/>
            </a:pPr>
            <a:r>
              <a:t/>
            </a:r>
            <a:endParaRPr>
              <a:solidFill>
                <a:schemeClr val="dk2"/>
              </a:solidFill>
              <a:latin typeface="Times New Roman"/>
              <a:ea typeface="Times New Roman"/>
              <a:cs typeface="Times New Roman"/>
              <a:sym typeface="Times New Roman"/>
            </a:endParaRPr>
          </a:p>
          <a:p>
            <a:pPr indent="-317500" lvl="0" marL="457200" rtl="0" algn="just">
              <a:spcBef>
                <a:spcPts val="0"/>
              </a:spcBef>
              <a:spcAft>
                <a:spcPts val="0"/>
              </a:spcAft>
              <a:buClr>
                <a:schemeClr val="dk2"/>
              </a:buClr>
              <a:buSzPts val="1400"/>
              <a:buFont typeface="Times New Roman"/>
              <a:buChar char="●"/>
            </a:pPr>
            <a:r>
              <a:rPr lang="en">
                <a:solidFill>
                  <a:schemeClr val="dk2"/>
                </a:solidFill>
                <a:latin typeface="Times New Roman"/>
                <a:ea typeface="Times New Roman"/>
                <a:cs typeface="Times New Roman"/>
                <a:sym typeface="Times New Roman"/>
              </a:rPr>
              <a:t>Loss Function: </a:t>
            </a:r>
            <a:r>
              <a:rPr lang="en">
                <a:solidFill>
                  <a:schemeClr val="dk2"/>
                </a:solidFill>
                <a:highlight>
                  <a:srgbClr val="FFFFFF"/>
                </a:highlight>
                <a:latin typeface="Times New Roman"/>
                <a:ea typeface="Times New Roman"/>
                <a:cs typeface="Times New Roman"/>
                <a:sym typeface="Times New Roman"/>
              </a:rPr>
              <a:t>Sparse Categorical Cross-Entropy Loss is a specific type of loss function used in classification tasks. This loss function is </a:t>
            </a:r>
            <a:r>
              <a:rPr lang="en">
                <a:solidFill>
                  <a:schemeClr val="dk2"/>
                </a:solidFill>
                <a:highlight>
                  <a:srgbClr val="FFFFFF"/>
                </a:highlight>
                <a:latin typeface="Times New Roman"/>
                <a:ea typeface="Times New Roman"/>
                <a:cs typeface="Times New Roman"/>
                <a:sym typeface="Times New Roman"/>
              </a:rPr>
              <a:t>suitable</a:t>
            </a:r>
            <a:r>
              <a:rPr lang="en">
                <a:solidFill>
                  <a:schemeClr val="dk2"/>
                </a:solidFill>
                <a:highlight>
                  <a:srgbClr val="FFFFFF"/>
                </a:highlight>
                <a:latin typeface="Times New Roman"/>
                <a:ea typeface="Times New Roman"/>
                <a:cs typeface="Times New Roman"/>
                <a:sym typeface="Times New Roman"/>
              </a:rPr>
              <a:t> when dealing with multi-class classification problems where the target labels are integers.</a:t>
            </a:r>
            <a:endParaRPr>
              <a:solidFill>
                <a:schemeClr val="dk2"/>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a:solidFill>
                <a:schemeClr val="dk2"/>
              </a:solidFill>
              <a:highlight>
                <a:srgbClr val="FFFFFF"/>
              </a:highlight>
              <a:latin typeface="Times New Roman"/>
              <a:ea typeface="Times New Roman"/>
              <a:cs typeface="Times New Roman"/>
              <a:sym typeface="Times New Roman"/>
            </a:endParaRPr>
          </a:p>
          <a:p>
            <a:pPr indent="-317500" lvl="0" marL="457200" rtl="0" algn="just">
              <a:spcBef>
                <a:spcPts val="0"/>
              </a:spcBef>
              <a:spcAft>
                <a:spcPts val="0"/>
              </a:spcAft>
              <a:buClr>
                <a:schemeClr val="dk2"/>
              </a:buClr>
              <a:buSzPts val="1400"/>
              <a:buFont typeface="Times New Roman"/>
              <a:buChar char="●"/>
            </a:pPr>
            <a:r>
              <a:rPr lang="en">
                <a:solidFill>
                  <a:schemeClr val="dk2"/>
                </a:solidFill>
                <a:highlight>
                  <a:srgbClr val="FFFFFF"/>
                </a:highlight>
                <a:latin typeface="Times New Roman"/>
                <a:ea typeface="Times New Roman"/>
                <a:cs typeface="Times New Roman"/>
                <a:sym typeface="Times New Roman"/>
              </a:rPr>
              <a:t>Matrix: </a:t>
            </a:r>
            <a:r>
              <a:rPr lang="en">
                <a:solidFill>
                  <a:schemeClr val="dk2"/>
                </a:solidFill>
                <a:highlight>
                  <a:schemeClr val="lt1"/>
                </a:highlight>
                <a:latin typeface="Times New Roman"/>
                <a:ea typeface="Times New Roman"/>
                <a:cs typeface="Times New Roman"/>
                <a:sym typeface="Times New Roman"/>
              </a:rPr>
              <a:t>Accuracy is a common evaluation metric used in classification tasks to measure the performance of a machine learning model. It represents the ratio of correctly predicted instances (or samples) to the total number of instances in the dataset.</a:t>
            </a:r>
            <a:endParaRPr>
              <a:solidFill>
                <a:schemeClr val="dk2"/>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TRANSFER LEARNING</a:t>
            </a:r>
            <a:endParaRPr u="sng">
              <a:latin typeface="Times New Roman"/>
              <a:ea typeface="Times New Roman"/>
              <a:cs typeface="Times New Roman"/>
              <a:sym typeface="Times New Roman"/>
            </a:endParaRPr>
          </a:p>
        </p:txBody>
      </p:sp>
      <p:sp>
        <p:nvSpPr>
          <p:cNvPr id="109" name="Google Shape;109;p2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chemeClr val="dk2"/>
              </a:buClr>
              <a:buSzPts val="1400"/>
              <a:buFont typeface="Times New Roman"/>
              <a:buChar char="●"/>
            </a:pPr>
            <a:r>
              <a:rPr lang="en">
                <a:solidFill>
                  <a:schemeClr val="dk2"/>
                </a:solidFill>
                <a:highlight>
                  <a:srgbClr val="F5F5F5"/>
                </a:highlight>
                <a:latin typeface="Times New Roman"/>
                <a:ea typeface="Times New Roman"/>
                <a:cs typeface="Times New Roman"/>
                <a:sym typeface="Times New Roman"/>
              </a:rPr>
              <a:t>Transfer learning is a powerful paradigm in machine learning, especially in the context of deep neural networks. It involves leveraging pre-trained models on large datasets for a specific task and adapting them to solve a new, related problem with limited labeled data. ​</a:t>
            </a:r>
            <a:endParaRPr>
              <a:solidFill>
                <a:schemeClr val="dk2"/>
              </a:solidFill>
              <a:highlight>
                <a:srgbClr val="F5F5F5"/>
              </a:highlight>
              <a:latin typeface="Times New Roman"/>
              <a:ea typeface="Times New Roman"/>
              <a:cs typeface="Times New Roman"/>
              <a:sym typeface="Times New Roman"/>
            </a:endParaRPr>
          </a:p>
          <a:p>
            <a:pPr indent="-317500" lvl="0" marL="457200" rtl="0" algn="just">
              <a:spcBef>
                <a:spcPts val="0"/>
              </a:spcBef>
              <a:spcAft>
                <a:spcPts val="0"/>
              </a:spcAft>
              <a:buClr>
                <a:schemeClr val="dk2"/>
              </a:buClr>
              <a:buSzPts val="1400"/>
              <a:buFont typeface="Times New Roman"/>
              <a:buChar char="●"/>
            </a:pPr>
            <a:r>
              <a:rPr lang="en">
                <a:solidFill>
                  <a:schemeClr val="dk2"/>
                </a:solidFill>
                <a:highlight>
                  <a:srgbClr val="F5F5F5"/>
                </a:highlight>
                <a:latin typeface="Times New Roman"/>
                <a:ea typeface="Times New Roman"/>
                <a:cs typeface="Times New Roman"/>
                <a:sym typeface="Times New Roman"/>
              </a:rPr>
              <a:t>By transferring knowledge gained from one domain to another, transfer learning accelerates model training, enhances performance, and allows for effective solutions in scenarios where obtaining extensive labeled data is challenging.​</a:t>
            </a:r>
            <a:endParaRPr>
              <a:solidFill>
                <a:schemeClr val="dk2"/>
              </a:solidFill>
              <a:highlight>
                <a:srgbClr val="F5F5F5"/>
              </a:highlight>
              <a:latin typeface="Times New Roman"/>
              <a:ea typeface="Times New Roman"/>
              <a:cs typeface="Times New Roman"/>
              <a:sym typeface="Times New Roman"/>
            </a:endParaRPr>
          </a:p>
          <a:p>
            <a:pPr indent="-317500" lvl="0" marL="457200" rtl="0" algn="just">
              <a:spcBef>
                <a:spcPts val="0"/>
              </a:spcBef>
              <a:spcAft>
                <a:spcPts val="0"/>
              </a:spcAft>
              <a:buClr>
                <a:schemeClr val="dk2"/>
              </a:buClr>
              <a:buSzPts val="1400"/>
              <a:buFont typeface="Times New Roman"/>
              <a:buChar char="●"/>
            </a:pPr>
            <a:r>
              <a:rPr lang="en">
                <a:solidFill>
                  <a:schemeClr val="dk2"/>
                </a:solidFill>
                <a:highlight>
                  <a:srgbClr val="F5F5F5"/>
                </a:highlight>
                <a:latin typeface="Times New Roman"/>
                <a:ea typeface="Times New Roman"/>
                <a:cs typeface="Times New Roman"/>
                <a:sym typeface="Times New Roman"/>
              </a:rPr>
              <a:t>Base model used: </a:t>
            </a:r>
            <a:r>
              <a:rPr lang="en">
                <a:solidFill>
                  <a:schemeClr val="dk2"/>
                </a:solidFill>
                <a:highlight>
                  <a:srgbClr val="FFFFFF"/>
                </a:highlight>
                <a:latin typeface="Times New Roman"/>
                <a:ea typeface="Times New Roman"/>
                <a:cs typeface="Times New Roman"/>
                <a:sym typeface="Times New Roman"/>
              </a:rPr>
              <a:t>VGG16 is a convolution neural network architecture that's used for image recognition. It utilizes 16 layers with weights and is considered one of the best vision model architectures to date.</a:t>
            </a:r>
            <a:endParaRPr>
              <a:solidFill>
                <a:schemeClr val="dk2"/>
              </a:solidFill>
              <a:highlight>
                <a:srgbClr val="F5F5F5"/>
              </a:highlight>
              <a:latin typeface="Times New Roman"/>
              <a:ea typeface="Times New Roman"/>
              <a:cs typeface="Times New Roman"/>
              <a:sym typeface="Times New Roman"/>
            </a:endParaRPr>
          </a:p>
          <a:p>
            <a:pPr indent="0" lvl="0" marL="0" rtl="0" algn="l">
              <a:spcBef>
                <a:spcPts val="0"/>
              </a:spcBef>
              <a:spcAft>
                <a:spcPts val="1600"/>
              </a:spcAft>
              <a:buNone/>
            </a:pPr>
            <a:r>
              <a:t/>
            </a:r>
            <a:endParaRPr>
              <a:solidFill>
                <a:schemeClr val="dk2"/>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nvSpPr>
        <p:spPr>
          <a:xfrm>
            <a:off x="617225" y="967750"/>
            <a:ext cx="7841100" cy="2888100"/>
          </a:xfrm>
          <a:prstGeom prst="rect">
            <a:avLst/>
          </a:prstGeom>
          <a:noFill/>
          <a:ln>
            <a:noFill/>
          </a:ln>
        </p:spPr>
        <p:txBody>
          <a:bodyPr anchorCtr="0" anchor="t" bIns="91425" lIns="91425" spcFirstLastPara="1" rIns="91425" wrap="square" tIns="91425">
            <a:noAutofit/>
          </a:bodyPr>
          <a:lstStyle/>
          <a:p>
            <a:pPr indent="-317500" lvl="0" marL="457200" rtl="0" algn="just">
              <a:lnSpc>
                <a:spcPct val="115000"/>
              </a:lnSpc>
              <a:spcBef>
                <a:spcPts val="0"/>
              </a:spcBef>
              <a:spcAft>
                <a:spcPts val="0"/>
              </a:spcAft>
              <a:buClr>
                <a:schemeClr val="dk2"/>
              </a:buClr>
              <a:buSzPts val="1400"/>
              <a:buFont typeface="Times New Roman"/>
              <a:buChar char="●"/>
            </a:pPr>
            <a:r>
              <a:rPr lang="en">
                <a:solidFill>
                  <a:schemeClr val="dk2"/>
                </a:solidFill>
                <a:highlight>
                  <a:srgbClr val="F5F5F5"/>
                </a:highlight>
                <a:latin typeface="Times New Roman"/>
                <a:ea typeface="Times New Roman"/>
                <a:cs typeface="Times New Roman"/>
                <a:sym typeface="Times New Roman"/>
              </a:rPr>
              <a:t>Used the pre-trained VGG16 model from TensorFlow/Keras, excluding the top (fully connected) layers, as indicated by </a:t>
            </a:r>
            <a:r>
              <a:rPr b="1" lang="en">
                <a:solidFill>
                  <a:schemeClr val="dk2"/>
                </a:solidFill>
                <a:highlight>
                  <a:srgbClr val="F5F5F5"/>
                </a:highlight>
                <a:latin typeface="Times New Roman"/>
                <a:ea typeface="Times New Roman"/>
                <a:cs typeface="Times New Roman"/>
                <a:sym typeface="Times New Roman"/>
              </a:rPr>
              <a:t>include_top=False</a:t>
            </a:r>
            <a:r>
              <a:rPr lang="en">
                <a:solidFill>
                  <a:schemeClr val="dk2"/>
                </a:solidFill>
                <a:highlight>
                  <a:srgbClr val="F5F5F5"/>
                </a:highlight>
                <a:latin typeface="Times New Roman"/>
                <a:ea typeface="Times New Roman"/>
                <a:cs typeface="Times New Roman"/>
                <a:sym typeface="Times New Roman"/>
              </a:rPr>
              <a:t>​</a:t>
            </a:r>
            <a:endParaRPr>
              <a:solidFill>
                <a:schemeClr val="dk2"/>
              </a:solidFill>
              <a:highlight>
                <a:srgbClr val="F5F5F5"/>
              </a:highlight>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2"/>
              </a:buClr>
              <a:buSzPts val="1400"/>
              <a:buFont typeface="Times New Roman"/>
              <a:buChar char="●"/>
            </a:pPr>
            <a:r>
              <a:rPr lang="en">
                <a:solidFill>
                  <a:schemeClr val="dk2"/>
                </a:solidFill>
                <a:highlight>
                  <a:srgbClr val="F5F5F5"/>
                </a:highlight>
                <a:latin typeface="Times New Roman"/>
                <a:ea typeface="Times New Roman"/>
                <a:cs typeface="Times New Roman"/>
                <a:sym typeface="Times New Roman"/>
              </a:rPr>
              <a:t>Create a new model by adding new top layers on top of the pretrained VGG16 base. This includes flattening the output, adding dense layers with ReLU activation, and a final dense layer with softmax activation for classification.​</a:t>
            </a:r>
            <a:endParaRPr>
              <a:solidFill>
                <a:schemeClr val="dk2"/>
              </a:solidFill>
              <a:highlight>
                <a:srgbClr val="F5F5F5"/>
              </a:highlight>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2"/>
              </a:buClr>
              <a:buSzPts val="1400"/>
              <a:buFont typeface="Times New Roman"/>
              <a:buChar char="●"/>
            </a:pPr>
            <a:r>
              <a:rPr lang="en">
                <a:solidFill>
                  <a:schemeClr val="dk2"/>
                </a:solidFill>
                <a:highlight>
                  <a:srgbClr val="F5F5F5"/>
                </a:highlight>
                <a:latin typeface="Times New Roman"/>
                <a:ea typeface="Times New Roman"/>
                <a:cs typeface="Times New Roman"/>
                <a:sym typeface="Times New Roman"/>
              </a:rPr>
              <a:t>Compile the model using the Adam optimizer, sparse categorical cross entropy loss, and accuracy as the evaluation metric.​</a:t>
            </a:r>
            <a:endParaRPr>
              <a:solidFill>
                <a:schemeClr val="dk2"/>
              </a:solidFill>
              <a:highlight>
                <a:srgbClr val="F5F5F5"/>
              </a:highlight>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2"/>
              </a:buClr>
              <a:buSzPts val="1400"/>
              <a:buFont typeface="Times New Roman"/>
              <a:buChar char="●"/>
            </a:pPr>
            <a:r>
              <a:rPr lang="en">
                <a:solidFill>
                  <a:schemeClr val="dk2"/>
                </a:solidFill>
                <a:highlight>
                  <a:srgbClr val="F5F5F5"/>
                </a:highlight>
                <a:latin typeface="Times New Roman"/>
                <a:ea typeface="Times New Roman"/>
                <a:cs typeface="Times New Roman"/>
                <a:sym typeface="Times New Roman"/>
              </a:rPr>
              <a:t>The model is trained using the </a:t>
            </a:r>
            <a:r>
              <a:rPr b="1" lang="en">
                <a:solidFill>
                  <a:schemeClr val="dk2"/>
                </a:solidFill>
                <a:highlight>
                  <a:srgbClr val="F5F5F5"/>
                </a:highlight>
                <a:latin typeface="Times New Roman"/>
                <a:ea typeface="Times New Roman"/>
                <a:cs typeface="Times New Roman"/>
                <a:sym typeface="Times New Roman"/>
              </a:rPr>
              <a:t>fit</a:t>
            </a:r>
            <a:r>
              <a:rPr lang="en">
                <a:solidFill>
                  <a:schemeClr val="dk2"/>
                </a:solidFill>
                <a:highlight>
                  <a:srgbClr val="F5F5F5"/>
                </a:highlight>
                <a:latin typeface="Times New Roman"/>
                <a:ea typeface="Times New Roman"/>
                <a:cs typeface="Times New Roman"/>
                <a:sym typeface="Times New Roman"/>
              </a:rPr>
              <a:t> method on the training data with validation data provided. The training runs for 10 epochs with a batch size of 128.</a:t>
            </a:r>
            <a:endParaRPr>
              <a:solidFill>
                <a:schemeClr val="dk2"/>
              </a:solidFill>
              <a:highlight>
                <a:srgbClr val="F5F5F5"/>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a:solidFill>
                <a:schemeClr val="lt2"/>
              </a:solidFill>
              <a:latin typeface="Roboto"/>
              <a:ea typeface="Roboto"/>
              <a:cs typeface="Roboto"/>
              <a:sym typeface="Roboto"/>
            </a:endParaRPr>
          </a:p>
          <a:p>
            <a:pPr indent="0" lvl="0" marL="0" rtl="0" algn="l">
              <a:spcBef>
                <a:spcPts val="1600"/>
              </a:spcBef>
              <a:spcAft>
                <a:spcPts val="0"/>
              </a:spcAft>
              <a:buNone/>
            </a:pPr>
            <a:r>
              <a:t/>
            </a:r>
            <a:endParaRPr sz="1800">
              <a:solidFill>
                <a:schemeClr val="lt2"/>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